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sldIdLst>
    <p:sldId id="256" r:id="rId2"/>
    <p:sldId id="257" r:id="rId3"/>
    <p:sldId id="260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71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566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64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495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1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12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8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4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9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6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3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146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174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33C2-F1E1-4A25-B66E-CFDE423F118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DD9129-F206-4825-AA95-A607056B1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75" y="272357"/>
            <a:ext cx="9144000" cy="1079924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accent5"/>
                </a:solidFill>
              </a:rPr>
              <a:t>المقابلة الطبية</a:t>
            </a:r>
            <a:endParaRPr lang="en-US" sz="60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48495"/>
            <a:ext cx="9144000" cy="4790942"/>
          </a:xfrm>
        </p:spPr>
        <p:txBody>
          <a:bodyPr>
            <a:normAutofit fontScale="92500"/>
          </a:bodyPr>
          <a:lstStyle/>
          <a:p>
            <a:pPr algn="r"/>
            <a:r>
              <a:rPr lang="ar-SA" sz="4000" b="1" u="sng" dirty="0"/>
              <a:t>المقابلة الطبية:</a:t>
            </a:r>
            <a:r>
              <a:rPr lang="ar-SA" sz="4000" dirty="0"/>
              <a:t>هي نوع </a:t>
            </a:r>
            <a:r>
              <a:rPr lang="ar-SA" sz="4000" dirty="0" smtClean="0"/>
              <a:t>خاص </a:t>
            </a:r>
            <a:r>
              <a:rPr lang="ar-SA" sz="4000" dirty="0"/>
              <a:t>من انواع </a:t>
            </a:r>
            <a:endParaRPr lang="ar-SA" sz="4000" dirty="0" smtClean="0"/>
          </a:p>
          <a:p>
            <a:pPr algn="r"/>
            <a:r>
              <a:rPr lang="ar-SA" sz="4000" dirty="0" smtClean="0"/>
              <a:t>الحوار </a:t>
            </a:r>
            <a:r>
              <a:rPr lang="ar-SA" sz="4000" dirty="0"/>
              <a:t>الاجتماعي ويمكن اعتبارها حجر </a:t>
            </a:r>
            <a:r>
              <a:rPr lang="ar-SA" sz="4000" dirty="0" smtClean="0"/>
              <a:t>زاوية</a:t>
            </a:r>
          </a:p>
          <a:p>
            <a:pPr algn="r"/>
            <a:r>
              <a:rPr lang="ar-SA" sz="4000" dirty="0" smtClean="0"/>
              <a:t> </a:t>
            </a:r>
            <a:r>
              <a:rPr lang="ar-SA" sz="4000" dirty="0"/>
              <a:t>الممارسة الطبية و القاعدة التي ينطلق منها الطبيب ليحقق </a:t>
            </a:r>
            <a:r>
              <a:rPr lang="ar-SA" sz="4000" dirty="0" smtClean="0"/>
              <a:t>علاقة </a:t>
            </a:r>
            <a:r>
              <a:rPr lang="ar-SA" sz="4000" dirty="0"/>
              <a:t>ثقة بينه و بين </a:t>
            </a:r>
            <a:r>
              <a:rPr lang="ar-SA" sz="4000" dirty="0" smtClean="0"/>
              <a:t>المريض</a:t>
            </a:r>
          </a:p>
          <a:p>
            <a:pPr algn="r"/>
            <a:r>
              <a:rPr lang="ar-SA" sz="4000" dirty="0" smtClean="0"/>
              <a:t> </a:t>
            </a:r>
            <a:r>
              <a:rPr lang="ar-SA" sz="4000" dirty="0"/>
              <a:t>ليؤدي واجبه المناط به و أهمها جمع </a:t>
            </a:r>
            <a:r>
              <a:rPr lang="ar-SA" sz="4000" dirty="0" smtClean="0"/>
              <a:t>البيانات</a:t>
            </a:r>
          </a:p>
          <a:p>
            <a:pPr algn="r"/>
            <a:r>
              <a:rPr lang="ar-SA" sz="4000" dirty="0" smtClean="0"/>
              <a:t> </a:t>
            </a:r>
            <a:r>
              <a:rPr lang="ar-SA" sz="4000" dirty="0"/>
              <a:t>التي لها علاقة بالمريض و المعاناة و ايجاد </a:t>
            </a:r>
            <a:endParaRPr lang="ar-SA" sz="4000" dirty="0" smtClean="0"/>
          </a:p>
          <a:p>
            <a:pPr algn="r"/>
            <a:r>
              <a:rPr lang="ar-SA" sz="4000" dirty="0" smtClean="0"/>
              <a:t>خطة </a:t>
            </a:r>
            <a:r>
              <a:rPr lang="ar-SA" sz="4000" dirty="0"/>
              <a:t>علاجية تلائم واقعه العملي.</a:t>
            </a:r>
            <a:endParaRPr lang="en-US" sz="4000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0456"/>
            <a:ext cx="8596668" cy="862885"/>
          </a:xfrm>
        </p:spPr>
        <p:txBody>
          <a:bodyPr>
            <a:normAutofit/>
          </a:bodyPr>
          <a:lstStyle/>
          <a:p>
            <a:pPr algn="ctr"/>
            <a:r>
              <a:rPr lang="ar-SA" sz="4400" u="sng" dirty="0" smtClean="0">
                <a:solidFill>
                  <a:schemeClr val="accent5"/>
                </a:solidFill>
              </a:rPr>
              <a:t>مبادئ افتتاح </a:t>
            </a:r>
            <a:r>
              <a:rPr lang="ar-SA" sz="4400" u="sng" dirty="0" smtClean="0">
                <a:solidFill>
                  <a:schemeClr val="accent5"/>
                </a:solidFill>
              </a:rPr>
              <a:t>المقا</a:t>
            </a:r>
            <a:r>
              <a:rPr lang="ar-SA" sz="4400" u="sng" dirty="0">
                <a:solidFill>
                  <a:schemeClr val="accent5"/>
                </a:solidFill>
              </a:rPr>
              <a:t>ب</a:t>
            </a:r>
            <a:r>
              <a:rPr lang="ar-SA" sz="4400" u="sng" dirty="0" smtClean="0">
                <a:solidFill>
                  <a:schemeClr val="accent5"/>
                </a:solidFill>
              </a:rPr>
              <a:t>لة الطببة</a:t>
            </a:r>
            <a:endParaRPr lang="en-US" sz="4400" u="sng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1403797"/>
            <a:ext cx="10264461" cy="5100034"/>
          </a:xfrm>
        </p:spPr>
        <p:txBody>
          <a:bodyPr>
            <a:normAutofit/>
          </a:bodyPr>
          <a:lstStyle/>
          <a:p>
            <a:pPr lvl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بدء الحوار ببناء الألفة 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..التحية 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الحارة مع ابتسامة واضحة.....لكي ينفتح الباب لبناء العلاقة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التعرف على المريض (الاسم, الكنية) مع تعليق بسيط (اسم لطيف) او صدفة جميلة ان التقيك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ar-SA" sz="2800" b="1" u="sng" dirty="0">
                <a:latin typeface="Calibri" panose="020F0502020204030204" pitchFamily="34" charset="0"/>
                <a:ea typeface="Calibri" panose="020F0502020204030204" pitchFamily="34" charset="0"/>
              </a:rPr>
              <a:t>بعد نجاح مرحلة التعارف: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سؤال عام مثلا عن الجو عن هواية المريض, حوار اجتماعي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الاطراء عن المريض بكرم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الأنصات و عدم الانشغال عن المريض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لغة العيون و النظر الى المريض بشغف و ابتسامة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عدم نسيان اسم المريض او الأماكن و الموضوعات التي تكلمت عنها سابقا</a:t>
            </a:r>
            <a:endParaRPr lang="ar-SA" sz="28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7964" y="727824"/>
            <a:ext cx="1137330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المقابلة الطبية التي محورها المريض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(pat</a:t>
            </a: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-centered-interviewing)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r-SA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64" y="2160589"/>
            <a:ext cx="8936038" cy="3880773"/>
          </a:xfrm>
        </p:spPr>
        <p:txBody>
          <a:bodyPr>
            <a:normAutofit/>
          </a:bodyPr>
          <a:lstStyle/>
          <a:p>
            <a:pPr algn="r" rtl="1"/>
            <a:r>
              <a:rPr lang="ar-SA" sz="4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هي طريقة سريرية جديدة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(transformed clinical method) </a:t>
            </a:r>
            <a:r>
              <a:rPr lang="ar-SA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تتطلب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هذه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الطريقة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من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الأطباء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فهم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معاناة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ar-SA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المريض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فضلا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عن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الامراض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و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لتميزها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عن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المقابلة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الطبية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التي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محورها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الطبيب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(doctor centered interviewing) و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التي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تفسر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معاناة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المريض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من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المنظور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التقليدي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للمرض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698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8296"/>
            <a:ext cx="8596668" cy="1179443"/>
          </a:xfrm>
        </p:spPr>
        <p:txBody>
          <a:bodyPr/>
          <a:lstStyle/>
          <a:p>
            <a:r>
              <a:rPr lang="ar-SA" dirty="0" smtClean="0">
                <a:solidFill>
                  <a:schemeClr val="accent5"/>
                </a:solidFill>
              </a:rPr>
              <a:t>مبادئ المقابلة الطبية التي محورها المري</a:t>
            </a:r>
            <a:r>
              <a:rPr lang="ar-SA" dirty="0">
                <a:solidFill>
                  <a:schemeClr val="accent5"/>
                </a:solidFill>
              </a:rPr>
              <a:t>ض</a:t>
            </a:r>
            <a:r>
              <a:rPr lang="ar-SA" dirty="0" smtClean="0">
                <a:solidFill>
                  <a:schemeClr val="accent5"/>
                </a:solidFill>
              </a:rPr>
              <a:t>: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1723"/>
            <a:ext cx="8596668" cy="511533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sz="3600" dirty="0" smtClean="0"/>
              <a:t>ان يمارس الطبيب اقل سلطة ضرورية للحصول</a:t>
            </a:r>
            <a:endParaRPr lang="en-US" sz="3600" dirty="0" smtClean="0"/>
          </a:p>
          <a:p>
            <a:pPr algn="r" rtl="1"/>
            <a:r>
              <a:rPr lang="ar-SA" sz="3600" dirty="0" smtClean="0"/>
              <a:t> على المعلومات التي يبحث عنها </a:t>
            </a:r>
          </a:p>
          <a:p>
            <a:pPr algn="r" rtl="1"/>
            <a:r>
              <a:rPr lang="ar-SA" sz="3600" dirty="0" smtClean="0"/>
              <a:t>التدرج في جمع المعلومات من اقل سلطة في بداية المقابلة الى اعلى سلطة في نهايتها </a:t>
            </a:r>
          </a:p>
          <a:p>
            <a:pPr algn="r" rtl="1"/>
            <a:r>
              <a:rPr lang="ar-SA" sz="3600" dirty="0" smtClean="0"/>
              <a:t>توفير الجو المناسب لتشجيع السلوك التلقائي لدى المريض مع اقل ما يمكن من المقاطعة مع خصوصية مناسبة</a:t>
            </a:r>
          </a:p>
          <a:p>
            <a:pPr algn="r" rtl="1"/>
            <a:r>
              <a:rPr lang="ar-SA" sz="3600" dirty="0" smtClean="0"/>
              <a:t>تشجيع المريض على مواصلة الحديث بأقل تدخل ممكن من الطبيب </a:t>
            </a:r>
          </a:p>
          <a:p>
            <a:pPr marL="0" indent="0" algn="r" rtl="1">
              <a:buNone/>
            </a:pPr>
            <a:endParaRPr lang="ar-S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3335"/>
            <a:ext cx="8596668" cy="1635617"/>
          </a:xfrm>
        </p:spPr>
        <p:txBody>
          <a:bodyPr>
            <a:normAutofit/>
          </a:bodyPr>
          <a:lstStyle/>
          <a:p>
            <a:pPr algn="ctr"/>
            <a:r>
              <a:rPr lang="ar-SA" sz="4400" u="sng" dirty="0" smtClean="0">
                <a:solidFill>
                  <a:schemeClr val="accent5"/>
                </a:solidFill>
              </a:rPr>
              <a:t>المقابله الطبيه التي محورها</a:t>
            </a:r>
            <a:r>
              <a:rPr lang="ar-SA" sz="4400" u="sng" dirty="0" smtClean="0"/>
              <a:t> </a:t>
            </a:r>
            <a:r>
              <a:rPr lang="ar-SA" sz="4400" u="sng" dirty="0" smtClean="0">
                <a:solidFill>
                  <a:schemeClr val="accent5"/>
                </a:solidFill>
              </a:rPr>
              <a:t>المريض</a:t>
            </a:r>
            <a:endParaRPr lang="en-US" sz="4400" u="sng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5061396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sz="3600" dirty="0" smtClean="0"/>
              <a:t>الأسئلة المفتوحة(دعوة واحدة مفتوحة)</a:t>
            </a:r>
          </a:p>
          <a:p>
            <a:pPr algn="r" rtl="1"/>
            <a:r>
              <a:rPr lang="ar-SA" sz="3600" dirty="0" smtClean="0"/>
              <a:t>مثلا: ما الذي حملك على زيارتنا اليوم </a:t>
            </a:r>
          </a:p>
          <a:p>
            <a:pPr algn="r" rtl="1"/>
            <a:r>
              <a:rPr lang="ar-SA" sz="3600" dirty="0" smtClean="0"/>
              <a:t>استمرار الطبيب بتوجيه دعوات مفتوحة الى الحد الذي يعجز المريض عن تقديم معلومات عن مرضه </a:t>
            </a:r>
          </a:p>
          <a:p>
            <a:pPr algn="r" rtl="1"/>
            <a:r>
              <a:rPr lang="ar-SA" sz="3600" dirty="0" smtClean="0"/>
              <a:t>الانتقال الى الأسئله الأكثر تحديدا ثم الاسئلة المغلقة</a:t>
            </a:r>
          </a:p>
          <a:p>
            <a:pPr algn="r" rtl="1"/>
            <a:r>
              <a:rPr lang="ar-SA" sz="3600" dirty="0" smtClean="0"/>
              <a:t>(الجوانب الضرورية التي لم يتطرق لها المريض)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"/>
            <a:ext cx="10396882" cy="1120462"/>
          </a:xfrm>
        </p:spPr>
        <p:txBody>
          <a:bodyPr>
            <a:normAutofit/>
          </a:bodyPr>
          <a:lstStyle/>
          <a:p>
            <a:pPr algn="ctr"/>
            <a:r>
              <a:rPr lang="ar-SA" sz="4800" b="1" dirty="0">
                <a:solidFill>
                  <a:schemeClr val="accent5"/>
                </a:solidFill>
              </a:rPr>
              <a:t>مبادئ المقابلة الطبية:</a:t>
            </a:r>
            <a:endParaRPr lang="en-US" sz="48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0464"/>
            <a:ext cx="10394707" cy="5550792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/>
              <a:t>الأنصات</a:t>
            </a:r>
            <a:r>
              <a:rPr lang="ar-SA" sz="2800" dirty="0"/>
              <a:t>:</a:t>
            </a:r>
          </a:p>
          <a:p>
            <a:pPr algn="r" rtl="1"/>
            <a:r>
              <a:rPr lang="ar-SA" sz="2800" dirty="0"/>
              <a:t>استعمال علامات تشجيعية... استمر.....الأيماء برأسه</a:t>
            </a:r>
          </a:p>
          <a:p>
            <a:pPr algn="r" rtl="1"/>
            <a:r>
              <a:rPr lang="ar-SA" sz="2800" dirty="0"/>
              <a:t>النصات يتضمن: الجلوس بنفس مستوى المريض و النظر اليه مع قرب المسافة بين المريض و الطبيب </a:t>
            </a:r>
          </a:p>
          <a:p>
            <a:pPr algn="r" rtl="1"/>
            <a:r>
              <a:rPr lang="ar-SA" sz="2800" dirty="0" smtClean="0"/>
              <a:t>الأيماءات </a:t>
            </a:r>
            <a:r>
              <a:rPr lang="ar-SA" sz="2800" dirty="0"/>
              <a:t>الغير لفظية و اللفظية مثل: هز الرأس او استعمال كلمات \ات مقطع واحد مثل (همم,اي,نعم,صحيح)</a:t>
            </a:r>
          </a:p>
          <a:p>
            <a:pPr algn="r" rtl="1"/>
            <a:r>
              <a:rPr lang="ar-SA" sz="2800" dirty="0" smtClean="0"/>
              <a:t>اهم </a:t>
            </a:r>
            <a:r>
              <a:rPr lang="ar-SA" sz="2800" dirty="0"/>
              <a:t>سلوك انساطي هو عدم الكلام </a:t>
            </a:r>
          </a:p>
          <a:p>
            <a:pPr algn="r" rtl="1"/>
            <a:r>
              <a:rPr lang="ar-SA" sz="2800" dirty="0" smtClean="0"/>
              <a:t>عدم </a:t>
            </a:r>
            <a:r>
              <a:rPr lang="ar-SA" sz="2800" dirty="0"/>
              <a:t>مقاطعة المريض اثناء الأسئلة المفتوحة</a:t>
            </a:r>
          </a:p>
          <a:p>
            <a:pPr algn="r" rtl="1"/>
            <a:r>
              <a:rPr lang="ar-SA" sz="2800" dirty="0" smtClean="0"/>
              <a:t>التلخيص </a:t>
            </a:r>
            <a:r>
              <a:rPr lang="ar-SA" sz="2800" dirty="0"/>
              <a:t>مهم جدا لانه يجعل المريض يشعر هنالك من ينصت اليه فعلا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379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المقابلة الطبية</vt:lpstr>
      <vt:lpstr>مبادئ افتتاح المقابلة الطببة</vt:lpstr>
      <vt:lpstr>المقابلة الطبية التي محورها المريض(pat.-centered-interviewing) : </vt:lpstr>
      <vt:lpstr>مبادئ المقابلة الطبية التي محورها المريض:</vt:lpstr>
      <vt:lpstr>المقابله الطبيه التي محورها المريض</vt:lpstr>
      <vt:lpstr>مبادئ المقابلة الطبية: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المقابلة الطبية</dc:title>
  <dc:creator>DELL</dc:creator>
  <cp:lastModifiedBy>DELL</cp:lastModifiedBy>
  <cp:revision>14</cp:revision>
  <dcterms:created xsi:type="dcterms:W3CDTF">2018-02-21T19:33:40Z</dcterms:created>
  <dcterms:modified xsi:type="dcterms:W3CDTF">2018-02-21T21:34:06Z</dcterms:modified>
</cp:coreProperties>
</file>